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266" r:id="rId13"/>
    <p:sldId id="303" r:id="rId14"/>
    <p:sldId id="304" r:id="rId15"/>
    <p:sldId id="305" r:id="rId16"/>
    <p:sldId id="306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A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4660"/>
  </p:normalViewPr>
  <p:slideViewPr>
    <p:cSldViewPr snapToGrid="0">
      <p:cViewPr varScale="1">
        <p:scale>
          <a:sx n="91" d="100"/>
          <a:sy n="91" d="100"/>
        </p:scale>
        <p:origin x="42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39FBDE-774C-3F77-4D26-6E90996C4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74373D-8C1D-9FD1-FD69-4DB069EA0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EDA468-9087-3B23-9E1A-E1F4B347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26.9.2022.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7571C3-2EAA-AAE7-7B16-359F6425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AE198E-0969-96DC-DD38-BA8D9A59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665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B24BC7-8882-8DC4-0907-F91F1B42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17EE708-1109-654B-41A6-46F8267B1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878BA6-A2CD-0853-B85F-83D6FE0F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26.9.2022.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995F47-CBC6-8F59-09C4-4B805AF0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635C2B-6B1A-C543-5070-CC08313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28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9BEBDE6-8825-F33C-5EAB-1CC625A6A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AD9F418-DBE6-F710-EC15-67F18B245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FC8D64-E459-B81B-3A87-AF575005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26.9.2022.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4BE478-0295-1954-213A-46F5F53C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676F61D-42D1-175B-01E7-B369B6A0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70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9857EF-CB51-FFC8-D83B-B8B4DD82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D3A9C-A3A8-18C7-CDC9-6B33459A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F7CAB9-7905-42EF-BBE0-AFA75ADC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26.9.2022.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2783969-9FEA-B56E-C9ED-552F4C80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800C88-1D5D-942C-7E51-83846833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81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1AF7FD-90CA-76B5-8587-6FCCF52C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4061BBF-49BF-8737-A3BF-944F2593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5B5A0B-D005-D239-7A11-A7AAF408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26.9.2022.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F4ABC1-29CD-5AE8-0F94-743CFB49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32DC2A-EF4B-E55E-D650-35931A24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435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4D75D1-10B9-76E1-8870-04F0C12B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C8D9C-27FE-FAF8-2D14-0C4D4C980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9D6F19D-2737-A437-04D8-6B6C67B27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07E8EB0-1C29-AFF2-FCFD-80F6C546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26.9.2022.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C9F8A7B-0C4E-F13F-E942-FF6193B5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24EE33-3E54-15C4-1971-D985D43F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545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7FAEBF-9153-6770-8DC2-ECADD133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61D2F6-B118-F144-C2B6-BC5D7E87F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F992B4-DEBA-701C-AA3D-083AA37CE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97C8FC3-EF53-50B6-B531-25B92BE0C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62D9E5-8C13-97E7-C431-CD6709CCB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E5E32E7-EB03-EDF3-1B46-6B688BD6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26.9.2022.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3FB7FDE-31E0-B030-FB9F-07840817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9DF97FF-1595-F337-8957-1E3FF8E9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255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68ADD4-1565-E490-1D98-E2D6D862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1901D48-A350-DAC6-704C-50A107B5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26.9.2022.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5E1E204-29E3-4811-2C8E-191503E4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FDF2C95-C5FC-6E18-3060-6089E919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6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F1817BF-CC64-9DCA-D14D-823F8CF0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26.9.2022.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F90B4A7-0855-39C3-C34C-8E14BB69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8265796-D797-831E-00BD-22B49C04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56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7F631B-4953-4CB3-6F59-70B06DF3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AC95FB-FDAC-A3CA-F2FE-FA671EA7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61BD489-403E-297E-AF6D-27ADE8C7C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D58593C-FA98-EB4A-BD34-B103F59B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26.9.2022.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9D3C5ED-20DD-3FE3-C733-B5A48654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C78DB4A-FD14-3E80-9A5C-91211153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599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7B443B-6425-8A6A-2302-F5940F9B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84E4891-7166-1AD5-FA49-2A82DF3BA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A8BEC64-ABF7-59A5-2B71-8C34F3B25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5943E2A-AB75-E1E9-AB9F-2BD7182D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26.9.2022.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9E762C3-ADC9-7F5C-8C6B-F2F49057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EB5B10-11BB-6DAC-3CCA-0BB2515E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54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9ACF185-3498-3F5D-5DC0-066B5AB9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A33010A-E408-9737-FC59-A6719C6C3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DC24CC-2198-3896-AB52-E9A31C8E4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38EC-24F4-4E9B-8F1D-F21F9C7DB7CD}" type="datetimeFigureOut">
              <a:rPr lang="hr-HR" smtClean="0"/>
              <a:t>26.9.2022.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85BCBB-8704-9E2F-4FFC-C0E6C54A7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3CC4A0-DB7B-CABD-4C7F-DE14A6C89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51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5e54a404-5f3d-4bd2-aec7-74826026281a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hyperlink" Target="https://www.e-sfera.hr/dodatni-digitalni-sadrzaji/ae7e621a-465a-4e6d-8a5f-416323ec6983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hyperlink" Target="https://www.e-sfera.hr/dodatni-digitalni-sadrzaji/5e54a404-5f3d-4bd2-aec7-74826026281a/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hyperlink" Target="https://www.e-sfera.hr/dodatni-digitalni-sadrzaji/ad6bdda6-8715-4891-97c7-fc25b9bcab2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5e54a404-5f3d-4bd2-aec7-74826026281a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www.e-sfera.hr/dodatni-digitalni-sadrzaji/ad6bdda6-8715-4891-97c7-fc25b9bcab2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5136C9-AB0E-8334-7B68-7F7248608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597" y="406400"/>
            <a:ext cx="5518951" cy="2387600"/>
          </a:xfrm>
        </p:spPr>
        <p:txBody>
          <a:bodyPr>
            <a:noAutofit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1: Time for school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7017164-4A62-F4FE-7B98-9C409F23A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9674" y="3087688"/>
            <a:ext cx="5988637" cy="1655762"/>
          </a:xfrm>
        </p:spPr>
        <p:txBody>
          <a:bodyPr>
            <a:normAutofit fontScale="92500"/>
          </a:bodyPr>
          <a:lstStyle/>
          <a:p>
            <a:r>
              <a:rPr lang="hr-HR" sz="6600"/>
              <a:t>Favourite subject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798DEE4-3F79-8F88-0E73-EEEB7CAA1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201466"/>
            <a:ext cx="2800350" cy="361659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B1111D7-B1BF-2B69-BF94-BE47F658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30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D302E5D3-451C-5312-909B-B2D672557512}"/>
              </a:ext>
            </a:extLst>
          </p:cNvPr>
          <p:cNvSpPr txBox="1"/>
          <p:nvPr/>
        </p:nvSpPr>
        <p:spPr>
          <a:xfrm>
            <a:off x="4058478" y="437322"/>
            <a:ext cx="2037522" cy="461665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/>
              <a:t>Maths is cool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5AB6CAF-A5C0-0A5B-A571-83703750E1A4}"/>
              </a:ext>
            </a:extLst>
          </p:cNvPr>
          <p:cNvSpPr txBox="1"/>
          <p:nvPr/>
        </p:nvSpPr>
        <p:spPr>
          <a:xfrm>
            <a:off x="506896" y="1143000"/>
            <a:ext cx="5724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Read the title. Do you agree?</a:t>
            </a:r>
          </a:p>
          <a:p>
            <a:r>
              <a:rPr lang="hr-HR" sz="2400"/>
              <a:t>Which subject(s) do you think is (are) cool?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9AEC3D9-E6DC-D098-E0D6-4CC748A3D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690" y="2077484"/>
            <a:ext cx="6048375" cy="2524125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65B24D0C-E34B-6F62-D4F1-7AE1383CCDF7}"/>
              </a:ext>
            </a:extLst>
          </p:cNvPr>
          <p:cNvSpPr txBox="1"/>
          <p:nvPr/>
        </p:nvSpPr>
        <p:spPr>
          <a:xfrm>
            <a:off x="377688" y="5108713"/>
            <a:ext cx="6609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Listen to Adam. What are his favourite numbers?</a:t>
            </a:r>
          </a:p>
        </p:txBody>
      </p:sp>
      <p:pic>
        <p:nvPicPr>
          <p:cNvPr id="10" name="10_lesson_3_maths_is_cool_1">
            <a:hlinkClick r:id="" action="ppaction://media"/>
            <a:extLst>
              <a:ext uri="{FF2B5EF4-FFF2-40B4-BE49-F238E27FC236}">
                <a16:creationId xmlns:a16="http://schemas.microsoft.com/office/drawing/2014/main" id="{39E4981A-DF45-62EA-8ACE-A6421A46BD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2630" y="5724939"/>
            <a:ext cx="487363" cy="487363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7E3D6BD7-EE94-EC91-41DC-796F8C478595}"/>
              </a:ext>
            </a:extLst>
          </p:cNvPr>
          <p:cNvSpPr txBox="1"/>
          <p:nvPr/>
        </p:nvSpPr>
        <p:spPr>
          <a:xfrm>
            <a:off x="6907696" y="5108713"/>
            <a:ext cx="3001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6, 22</a:t>
            </a:r>
          </a:p>
        </p:txBody>
      </p:sp>
    </p:spTree>
    <p:extLst>
      <p:ext uri="{BB962C8B-B14F-4D97-AF65-F5344CB8AC3E}">
        <p14:creationId xmlns:p14="http://schemas.microsoft.com/office/powerpoint/2010/main" val="389407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26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583D1B8-7EF8-EC7A-2CD7-283C03C6A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91" y="991221"/>
            <a:ext cx="6172200" cy="284797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04495333-CF98-B939-893D-67D2326BF47F}"/>
              </a:ext>
            </a:extLst>
          </p:cNvPr>
          <p:cNvSpPr txBox="1"/>
          <p:nvPr/>
        </p:nvSpPr>
        <p:spPr>
          <a:xfrm>
            <a:off x="546652" y="377687"/>
            <a:ext cx="7076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Listen</a:t>
            </a:r>
            <a:r>
              <a:rPr lang="hr-HR" sz="2400" dirty="0"/>
              <a:t> to Adam </a:t>
            </a:r>
            <a:r>
              <a:rPr lang="hr-HR" sz="2400" dirty="0" err="1"/>
              <a:t>again</a:t>
            </a:r>
            <a:r>
              <a:rPr lang="hr-HR" sz="2400" dirty="0"/>
              <a:t>. </a:t>
            </a:r>
            <a:r>
              <a:rPr lang="hr-HR" sz="2400" dirty="0" err="1"/>
              <a:t>Answer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questions</a:t>
            </a:r>
            <a:r>
              <a:rPr lang="hr-HR" sz="2400" dirty="0"/>
              <a:t>.</a:t>
            </a:r>
          </a:p>
        </p:txBody>
      </p:sp>
      <p:pic>
        <p:nvPicPr>
          <p:cNvPr id="7" name="10_lesson_3_maths_is_cool_1">
            <a:hlinkClick r:id="" action="ppaction://media"/>
            <a:extLst>
              <a:ext uri="{FF2B5EF4-FFF2-40B4-BE49-F238E27FC236}">
                <a16:creationId xmlns:a16="http://schemas.microsoft.com/office/drawing/2014/main" id="{400CBEEE-795B-9746-88E7-C2C56B5C34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79631" y="595670"/>
            <a:ext cx="487363" cy="487363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678DBF6F-53C3-6FE9-9F2F-25E490837DEF}"/>
              </a:ext>
            </a:extLst>
          </p:cNvPr>
          <p:cNvSpPr txBox="1"/>
          <p:nvPr/>
        </p:nvSpPr>
        <p:spPr>
          <a:xfrm>
            <a:off x="5685183" y="1659835"/>
            <a:ext cx="307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Maths.</a:t>
            </a:r>
            <a:endParaRPr lang="hr-HR" sz="240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2B76387E-AB45-4FAA-EC92-540AA64A448C}"/>
              </a:ext>
            </a:extLst>
          </p:cNvPr>
          <p:cNvSpPr txBox="1"/>
          <p:nvPr/>
        </p:nvSpPr>
        <p:spPr>
          <a:xfrm>
            <a:off x="6538291" y="2013287"/>
            <a:ext cx="307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Number five.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8F98ECEC-9BC9-0F4C-B429-CF6289B0412D}"/>
              </a:ext>
            </a:extLst>
          </p:cNvPr>
          <p:cNvSpPr txBox="1"/>
          <p:nvPr/>
        </p:nvSpPr>
        <p:spPr>
          <a:xfrm>
            <a:off x="6233491" y="2358266"/>
            <a:ext cx="307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In the UK.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7653D9D1-C8F6-6AEA-77B2-B207F7FE55CF}"/>
              </a:ext>
            </a:extLst>
          </p:cNvPr>
          <p:cNvSpPr txBox="1"/>
          <p:nvPr/>
        </p:nvSpPr>
        <p:spPr>
          <a:xfrm>
            <a:off x="6331398" y="2677196"/>
            <a:ext cx="307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Good students.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F3760488-19D1-4ABB-600B-76C51FD21885}"/>
              </a:ext>
            </a:extLst>
          </p:cNvPr>
          <p:cNvSpPr txBox="1"/>
          <p:nvPr/>
        </p:nvSpPr>
        <p:spPr>
          <a:xfrm>
            <a:off x="6636198" y="3001527"/>
            <a:ext cx="307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Not many.</a:t>
            </a: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7DBD3CD3-AEEF-F0A2-2739-33577AFDEB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89" y="3839196"/>
            <a:ext cx="9258300" cy="2952750"/>
          </a:xfrm>
          <a:prstGeom prst="rect">
            <a:avLst/>
          </a:prstGeom>
        </p:spPr>
      </p:pic>
      <p:sp>
        <p:nvSpPr>
          <p:cNvPr id="21" name="TekstniOkvir 20">
            <a:extLst>
              <a:ext uri="{FF2B5EF4-FFF2-40B4-BE49-F238E27FC236}">
                <a16:creationId xmlns:a16="http://schemas.microsoft.com/office/drawing/2014/main" id="{9A7CE540-21DF-9A6E-3102-B2F7B69E4B99}"/>
              </a:ext>
            </a:extLst>
          </p:cNvPr>
          <p:cNvSpPr txBox="1"/>
          <p:nvPr/>
        </p:nvSpPr>
        <p:spPr>
          <a:xfrm>
            <a:off x="10068340" y="4356031"/>
            <a:ext cx="1873354" cy="2308324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/>
              <a:t>What is your mark in:</a:t>
            </a:r>
          </a:p>
          <a:p>
            <a:pPr marL="342900" indent="-342900">
              <a:buFontTx/>
              <a:buChar char="-"/>
            </a:pPr>
            <a:r>
              <a:rPr lang="hr-HR" sz="2400"/>
              <a:t>PE</a:t>
            </a:r>
          </a:p>
          <a:p>
            <a:pPr marL="342900" indent="-342900">
              <a:buFontTx/>
              <a:buChar char="-"/>
            </a:pPr>
            <a:r>
              <a:rPr lang="hr-HR" sz="2400"/>
              <a:t>Croatian</a:t>
            </a:r>
          </a:p>
          <a:p>
            <a:pPr marL="342900" indent="-342900">
              <a:buFontTx/>
              <a:buChar char="-"/>
            </a:pPr>
            <a:r>
              <a:rPr lang="hr-HR" sz="2400"/>
              <a:t>History</a:t>
            </a:r>
          </a:p>
          <a:p>
            <a:pPr marL="342900" indent="-342900">
              <a:buFontTx/>
              <a:buChar char="-"/>
            </a:pPr>
            <a:r>
              <a:rPr lang="hr-HR" sz="240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754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6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10" grpId="0"/>
      <p:bldP spid="13" grpId="0"/>
      <p:bldP spid="14" grpId="0"/>
      <p:bldP spid="15" grpId="0"/>
      <p:bldP spid="16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D1F84D14-AAD0-BBF3-9922-A0E6CFE9C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03" y="1280751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667587F9-D6C8-508D-C642-3FC20419BEEA}"/>
              </a:ext>
            </a:extLst>
          </p:cNvPr>
          <p:cNvSpPr txBox="1"/>
          <p:nvPr/>
        </p:nvSpPr>
        <p:spPr>
          <a:xfrm>
            <a:off x="573303" y="334451"/>
            <a:ext cx="10401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Learn</a:t>
            </a:r>
            <a:r>
              <a:rPr lang="hr-HR" sz="2400" dirty="0"/>
              <a:t> more: </a:t>
            </a:r>
            <a:r>
              <a:rPr lang="hr-HR" sz="2400" i="1" dirty="0"/>
              <a:t>Cool </a:t>
            </a:r>
            <a:r>
              <a:rPr lang="hr-HR" sz="2400" i="1" dirty="0" err="1"/>
              <a:t>subjects</a:t>
            </a:r>
            <a:r>
              <a:rPr lang="hr-HR" sz="2400" i="1" dirty="0"/>
              <a:t>. </a:t>
            </a:r>
          </a:p>
          <a:p>
            <a:pPr algn="ctr"/>
            <a:r>
              <a:rPr lang="hr-HR" sz="2000" dirty="0">
                <a:hlinkClick r:id="rId4"/>
              </a:rPr>
              <a:t>https://www.e-sfera.hr/dodatni-digitalni-sadrzaji/5e54a404-5f3d-4bd2-aec7-74826026281a/</a:t>
            </a:r>
            <a:r>
              <a:rPr lang="hr-HR" sz="2000" dirty="0"/>
              <a:t> 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447644EC-3B18-27EC-8CC8-F34D78A80210}"/>
              </a:ext>
            </a:extLst>
          </p:cNvPr>
          <p:cNvSpPr txBox="1"/>
          <p:nvPr/>
        </p:nvSpPr>
        <p:spPr>
          <a:xfrm>
            <a:off x="477078" y="2657939"/>
            <a:ext cx="104975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Which</a:t>
            </a:r>
            <a:r>
              <a:rPr lang="hr-HR" sz="2400" dirty="0"/>
              <a:t> </a:t>
            </a:r>
            <a:r>
              <a:rPr lang="hr-HR" sz="2400" dirty="0" err="1"/>
              <a:t>subject</a:t>
            </a:r>
            <a:r>
              <a:rPr lang="hr-HR" sz="2400" dirty="0"/>
              <a:t> 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thinks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cool? </a:t>
            </a:r>
            <a:r>
              <a:rPr lang="hr-HR" sz="2400" dirty="0" err="1"/>
              <a:t>Why</a:t>
            </a:r>
            <a:r>
              <a:rPr lang="hr-HR" sz="2400" dirty="0"/>
              <a:t>?</a:t>
            </a:r>
          </a:p>
          <a:p>
            <a:endParaRPr lang="hr-HR" sz="2400" dirty="0"/>
          </a:p>
          <a:p>
            <a:r>
              <a:rPr lang="hr-HR" sz="2400" dirty="0" err="1"/>
              <a:t>Work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groups</a:t>
            </a:r>
            <a:r>
              <a:rPr lang="hr-HR" sz="2400" dirty="0"/>
              <a:t>.</a:t>
            </a:r>
          </a:p>
          <a:p>
            <a:pPr algn="l"/>
            <a:r>
              <a:rPr lang="en-US" sz="2400" b="0" i="0" dirty="0">
                <a:solidFill>
                  <a:srgbClr val="262626"/>
                </a:solidFill>
                <a:effectLst/>
              </a:rPr>
              <a:t>Think of </a:t>
            </a:r>
            <a:r>
              <a:rPr lang="hr-HR" sz="2400" b="0" i="0" dirty="0">
                <a:solidFill>
                  <a:srgbClr val="262626"/>
                </a:solidFill>
                <a:effectLst/>
              </a:rPr>
              <a:t>a</a:t>
            </a:r>
            <a:r>
              <a:rPr lang="en-US" sz="2400" b="0" i="0" dirty="0">
                <a:solidFill>
                  <a:srgbClr val="262626"/>
                </a:solidFill>
                <a:effectLst/>
              </a:rPr>
              <a:t> cool subject you would want to have in your school and describe </a:t>
            </a:r>
            <a:r>
              <a:rPr lang="hr-HR" sz="2400" b="0" i="0" dirty="0" err="1">
                <a:solidFill>
                  <a:srgbClr val="262626"/>
                </a:solidFill>
                <a:effectLst/>
              </a:rPr>
              <a:t>it</a:t>
            </a:r>
            <a:r>
              <a:rPr lang="en-US" sz="2400" b="0" i="0" dirty="0">
                <a:solidFill>
                  <a:srgbClr val="262626"/>
                </a:solidFill>
                <a:effectLst/>
              </a:rPr>
              <a:t>:</a:t>
            </a:r>
          </a:p>
          <a:p>
            <a:pPr algn="l"/>
            <a:r>
              <a:rPr lang="en-US" sz="2400" b="0" i="0" dirty="0">
                <a:solidFill>
                  <a:srgbClr val="262626"/>
                </a:solidFill>
                <a:effectLst/>
              </a:rPr>
              <a:t>                             1  What </a:t>
            </a:r>
            <a:r>
              <a:rPr lang="hr-HR" sz="2400" b="0" i="0" dirty="0" err="1">
                <a:solidFill>
                  <a:srgbClr val="262626"/>
                </a:solidFill>
                <a:effectLst/>
              </a:rPr>
              <a:t>is</a:t>
            </a:r>
            <a:r>
              <a:rPr lang="hr-HR" sz="2400" b="0" i="0" dirty="0">
                <a:solidFill>
                  <a:srgbClr val="262626"/>
                </a:solidFill>
                <a:effectLst/>
              </a:rPr>
              <a:t> </a:t>
            </a:r>
            <a:r>
              <a:rPr lang="hr-HR" sz="2400" b="0" i="0" dirty="0" err="1">
                <a:solidFill>
                  <a:srgbClr val="262626"/>
                </a:solidFill>
                <a:effectLst/>
              </a:rPr>
              <a:t>it</a:t>
            </a:r>
            <a:r>
              <a:rPr lang="hr-HR" sz="2400" b="0" i="0" dirty="0">
                <a:solidFill>
                  <a:srgbClr val="262626"/>
                </a:solidFill>
                <a:effectLst/>
              </a:rPr>
              <a:t> </a:t>
            </a:r>
            <a:r>
              <a:rPr lang="en-US" sz="2400" b="0" i="0" dirty="0">
                <a:solidFill>
                  <a:srgbClr val="262626"/>
                </a:solidFill>
                <a:effectLst/>
              </a:rPr>
              <a:t>called?</a:t>
            </a:r>
          </a:p>
          <a:p>
            <a:pPr algn="l"/>
            <a:r>
              <a:rPr lang="en-US" sz="2400" b="0" i="0" dirty="0">
                <a:solidFill>
                  <a:srgbClr val="262626"/>
                </a:solidFill>
                <a:effectLst/>
              </a:rPr>
              <a:t>                             2  Where do you have </a:t>
            </a:r>
            <a:r>
              <a:rPr lang="hr-HR" sz="2400" b="0" i="0" dirty="0" err="1">
                <a:solidFill>
                  <a:srgbClr val="262626"/>
                </a:solidFill>
                <a:effectLst/>
              </a:rPr>
              <a:t>it</a:t>
            </a:r>
            <a:r>
              <a:rPr lang="en-US" sz="2400" b="0" i="0" dirty="0">
                <a:solidFill>
                  <a:srgbClr val="262626"/>
                </a:solidFill>
                <a:effectLst/>
              </a:rPr>
              <a:t>?</a:t>
            </a:r>
          </a:p>
          <a:p>
            <a:pPr algn="l"/>
            <a:r>
              <a:rPr lang="en-US" sz="2400" b="0" i="0" dirty="0">
                <a:solidFill>
                  <a:srgbClr val="262626"/>
                </a:solidFill>
                <a:effectLst/>
              </a:rPr>
              <a:t>                             3  What is most important to learn from </a:t>
            </a:r>
            <a:r>
              <a:rPr lang="hr-HR" sz="2400" b="0" i="0" dirty="0" err="1">
                <a:solidFill>
                  <a:srgbClr val="262626"/>
                </a:solidFill>
                <a:effectLst/>
              </a:rPr>
              <a:t>it</a:t>
            </a:r>
            <a:r>
              <a:rPr lang="en-US" sz="2400" b="0" i="0" dirty="0">
                <a:solidFill>
                  <a:srgbClr val="262626"/>
                </a:solidFill>
                <a:effectLst/>
              </a:rPr>
              <a:t>?</a:t>
            </a:r>
          </a:p>
          <a:p>
            <a:pPr algn="l"/>
            <a:r>
              <a:rPr lang="en-US" sz="2400" b="0" i="0" dirty="0">
                <a:solidFill>
                  <a:srgbClr val="262626"/>
                </a:solidFill>
                <a:effectLst/>
              </a:rPr>
              <a:t>                             4  Do you work in a team or alone?</a:t>
            </a:r>
          </a:p>
          <a:p>
            <a:pPr algn="l"/>
            <a:r>
              <a:rPr lang="en-US" sz="2400" b="0" i="0" dirty="0">
                <a:solidFill>
                  <a:srgbClr val="262626"/>
                </a:solidFill>
                <a:effectLst/>
              </a:rPr>
              <a:t>                             5  Why do you like </a:t>
            </a:r>
            <a:r>
              <a:rPr lang="hr-HR" sz="2400" b="0" i="0" dirty="0" err="1">
                <a:solidFill>
                  <a:srgbClr val="262626"/>
                </a:solidFill>
                <a:effectLst/>
              </a:rPr>
              <a:t>it</a:t>
            </a:r>
            <a:r>
              <a:rPr lang="en-US" sz="2400" b="0" i="0" dirty="0">
                <a:solidFill>
                  <a:srgbClr val="262626"/>
                </a:solidFill>
                <a:effectLst/>
              </a:rPr>
              <a:t>?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92390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4E111140-58F4-0DB2-20B6-9DC6B904B6C3}"/>
              </a:ext>
            </a:extLst>
          </p:cNvPr>
          <p:cNvSpPr txBox="1"/>
          <p:nvPr/>
        </p:nvSpPr>
        <p:spPr>
          <a:xfrm>
            <a:off x="2902226" y="215492"/>
            <a:ext cx="89775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 err="1"/>
              <a:t>Self</a:t>
            </a:r>
            <a:r>
              <a:rPr lang="hr-HR" sz="2400" b="1" dirty="0"/>
              <a:t> </a:t>
            </a:r>
            <a:r>
              <a:rPr lang="hr-HR" sz="2400" b="1" dirty="0" err="1"/>
              <a:t>check</a:t>
            </a:r>
            <a:r>
              <a:rPr lang="hr-HR" sz="2400" b="1" dirty="0"/>
              <a:t>:</a:t>
            </a:r>
            <a:endParaRPr lang="hr-HR" sz="2400" b="1" i="1" dirty="0"/>
          </a:p>
          <a:p>
            <a:pPr algn="ctr"/>
            <a:r>
              <a:rPr lang="hr-HR" sz="2400" dirty="0">
                <a:hlinkClick r:id="rId2"/>
              </a:rPr>
              <a:t>https://www.e-sfera.hr/dodatni-digitalni-sadrzaji/ae7e621a-465a-4e6d-8a5f-416323ec6983/</a:t>
            </a:r>
            <a:r>
              <a:rPr lang="hr-HR" sz="2400" dirty="0"/>
              <a:t> </a:t>
            </a:r>
          </a:p>
        </p:txBody>
      </p:sp>
      <p:pic>
        <p:nvPicPr>
          <p:cNvPr id="6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B6B3F290-16BC-6ABA-A6A5-256A9F9FB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21" y="215492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34CA5390-6B03-4D23-1D7B-7A74F8091BEE}"/>
              </a:ext>
            </a:extLst>
          </p:cNvPr>
          <p:cNvSpPr txBox="1"/>
          <p:nvPr/>
        </p:nvSpPr>
        <p:spPr>
          <a:xfrm>
            <a:off x="2902226" y="2587416"/>
            <a:ext cx="85575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/>
              <a:t>Play </a:t>
            </a:r>
            <a:r>
              <a:rPr lang="hr-HR" sz="2400" b="1" dirty="0" err="1"/>
              <a:t>and</a:t>
            </a:r>
            <a:r>
              <a:rPr lang="hr-HR" sz="2400" b="1" dirty="0"/>
              <a:t> </a:t>
            </a:r>
            <a:r>
              <a:rPr lang="hr-HR" sz="2400" b="1" dirty="0" err="1"/>
              <a:t>learn</a:t>
            </a:r>
            <a:r>
              <a:rPr lang="hr-HR" sz="2400" b="1" dirty="0"/>
              <a:t> - Phone </a:t>
            </a:r>
            <a:r>
              <a:rPr lang="hr-HR" sz="2400" b="1" dirty="0" err="1"/>
              <a:t>numbers</a:t>
            </a:r>
            <a:r>
              <a:rPr lang="hr-HR" sz="2400" b="1" dirty="0"/>
              <a:t>: </a:t>
            </a:r>
            <a:endParaRPr lang="hr-HR" sz="2400" b="1" i="1" dirty="0"/>
          </a:p>
          <a:p>
            <a:pPr algn="ctr"/>
            <a:r>
              <a:rPr lang="hr-HR" sz="2000" dirty="0">
                <a:hlinkClick r:id="rId2"/>
              </a:rPr>
              <a:t>https://www.e-sfera.hr/dodatni-digitalni-sadrzaji/ae7e621a-465a-4e6d-8a5f-416323ec6983/</a:t>
            </a:r>
            <a:r>
              <a:rPr lang="hr-HR" sz="2000" dirty="0"/>
              <a:t>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AA2B428B-2D02-2224-1683-5CE3275B3A94}"/>
              </a:ext>
            </a:extLst>
          </p:cNvPr>
          <p:cNvSpPr txBox="1"/>
          <p:nvPr/>
        </p:nvSpPr>
        <p:spPr>
          <a:xfrm>
            <a:off x="477078" y="4721087"/>
            <a:ext cx="8478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Remember</a:t>
            </a:r>
            <a:r>
              <a:rPr lang="hr-HR" sz="2400" dirty="0"/>
              <a:t>!</a:t>
            </a:r>
          </a:p>
          <a:p>
            <a:endParaRPr lang="hr-HR" sz="2400" dirty="0"/>
          </a:p>
          <a:p>
            <a:r>
              <a:rPr lang="hr-HR" sz="2400" dirty="0"/>
              <a:t>65</a:t>
            </a:r>
            <a:r>
              <a:rPr lang="hr-HR" sz="2400" b="1" dirty="0">
                <a:solidFill>
                  <a:srgbClr val="FF0000"/>
                </a:solidFill>
              </a:rPr>
              <a:t>33</a:t>
            </a:r>
            <a:r>
              <a:rPr lang="hr-HR" sz="2400" dirty="0"/>
              <a:t> </a:t>
            </a:r>
            <a:r>
              <a:rPr lang="hr-HR" sz="2400" b="1" dirty="0">
                <a:solidFill>
                  <a:srgbClr val="FF0000"/>
                </a:solidFill>
              </a:rPr>
              <a:t>44</a:t>
            </a:r>
            <a:r>
              <a:rPr lang="hr-HR" sz="2400" dirty="0"/>
              <a:t>8 </a:t>
            </a:r>
            <a:r>
              <a:rPr lang="hr-HR" sz="2400" dirty="0">
                <a:sym typeface="Wingdings" panose="05000000000000000000" pitchFamily="2" charset="2"/>
              </a:rPr>
              <a:t> </a:t>
            </a:r>
            <a:r>
              <a:rPr lang="hr-HR" sz="2400" dirty="0" err="1">
                <a:sym typeface="Wingdings" panose="05000000000000000000" pitchFamily="2" charset="2"/>
              </a:rPr>
              <a:t>six</a:t>
            </a:r>
            <a:r>
              <a:rPr lang="hr-HR" sz="2400" dirty="0">
                <a:sym typeface="Wingdings" panose="05000000000000000000" pitchFamily="2" charset="2"/>
              </a:rPr>
              <a:t> - </a:t>
            </a:r>
            <a:r>
              <a:rPr lang="hr-HR" sz="2400" dirty="0" err="1">
                <a:sym typeface="Wingdings" panose="05000000000000000000" pitchFamily="2" charset="2"/>
              </a:rPr>
              <a:t>five</a:t>
            </a:r>
            <a:r>
              <a:rPr lang="hr-HR" sz="2400" dirty="0">
                <a:sym typeface="Wingdings" panose="05000000000000000000" pitchFamily="2" charset="2"/>
              </a:rPr>
              <a:t> - </a:t>
            </a:r>
            <a:r>
              <a:rPr lang="hr-HR" sz="24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double</a:t>
            </a:r>
            <a:r>
              <a:rPr lang="hr-HR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4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three</a:t>
            </a:r>
            <a:r>
              <a:rPr lang="hr-HR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400" dirty="0">
                <a:sym typeface="Wingdings" panose="05000000000000000000" pitchFamily="2" charset="2"/>
              </a:rPr>
              <a:t>-</a:t>
            </a:r>
            <a:r>
              <a:rPr lang="hr-HR" sz="2400" b="1" dirty="0">
                <a:sym typeface="Wingdings" panose="05000000000000000000" pitchFamily="2" charset="2"/>
              </a:rPr>
              <a:t> </a:t>
            </a:r>
            <a:r>
              <a:rPr lang="hr-HR" sz="24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double</a:t>
            </a:r>
            <a:r>
              <a:rPr lang="hr-HR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4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four</a:t>
            </a:r>
            <a:r>
              <a:rPr lang="hr-HR" sz="2400" b="1" dirty="0">
                <a:sym typeface="Wingdings" panose="05000000000000000000" pitchFamily="2" charset="2"/>
              </a:rPr>
              <a:t> </a:t>
            </a:r>
            <a:r>
              <a:rPr lang="hr-HR" sz="2400" dirty="0">
                <a:sym typeface="Wingdings" panose="05000000000000000000" pitchFamily="2" charset="2"/>
              </a:rPr>
              <a:t>-</a:t>
            </a:r>
            <a:r>
              <a:rPr lang="hr-HR" sz="2400" b="1" dirty="0">
                <a:sym typeface="Wingdings" panose="05000000000000000000" pitchFamily="2" charset="2"/>
              </a:rPr>
              <a:t> </a:t>
            </a:r>
            <a:r>
              <a:rPr lang="hr-HR" sz="2400" dirty="0" err="1">
                <a:sym typeface="Wingdings" panose="05000000000000000000" pitchFamily="2" charset="2"/>
              </a:rPr>
              <a:t>eight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5732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EF46F07-3BF8-AB7C-ED46-5F0785CFF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34" y="1209675"/>
            <a:ext cx="8867775" cy="4438650"/>
          </a:xfrm>
          <a:prstGeom prst="rect">
            <a:avLst/>
          </a:prstGeom>
        </p:spPr>
      </p:pic>
      <p:pic>
        <p:nvPicPr>
          <p:cNvPr id="7" name="11_lesson_3_time_for_numbers_1">
            <a:hlinkClick r:id="" action="ppaction://media"/>
            <a:extLst>
              <a:ext uri="{FF2B5EF4-FFF2-40B4-BE49-F238E27FC236}">
                <a16:creationId xmlns:a16="http://schemas.microsoft.com/office/drawing/2014/main" id="{A02D1768-44F7-9F53-BC15-B84C34EF2D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85395" y="422850"/>
            <a:ext cx="487363" cy="487363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6CA639D6-9C48-20C9-1B56-0D474DB9315F}"/>
              </a:ext>
            </a:extLst>
          </p:cNvPr>
          <p:cNvSpPr txBox="1"/>
          <p:nvPr/>
        </p:nvSpPr>
        <p:spPr>
          <a:xfrm>
            <a:off x="934278" y="5648325"/>
            <a:ext cx="3597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What does the words in bold mean?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9ABCC8AE-E603-B599-622D-AFAF01596448}"/>
              </a:ext>
            </a:extLst>
          </p:cNvPr>
          <p:cNvSpPr txBox="1"/>
          <p:nvPr/>
        </p:nvSpPr>
        <p:spPr>
          <a:xfrm>
            <a:off x="4979504" y="5824330"/>
            <a:ext cx="4671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plus, minus, puta, podijeljeno</a:t>
            </a:r>
          </a:p>
        </p:txBody>
      </p:sp>
    </p:spTree>
    <p:extLst>
      <p:ext uri="{BB962C8B-B14F-4D97-AF65-F5344CB8AC3E}">
        <p14:creationId xmlns:p14="http://schemas.microsoft.com/office/powerpoint/2010/main" val="302100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97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C73535E-DD48-3F9E-35B5-F76D76FAE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58" y="793681"/>
            <a:ext cx="7867650" cy="381952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4542301-99F4-F273-7339-42855562DB3A}"/>
              </a:ext>
            </a:extLst>
          </p:cNvPr>
          <p:cNvSpPr txBox="1"/>
          <p:nvPr/>
        </p:nvSpPr>
        <p:spPr>
          <a:xfrm>
            <a:off x="377687" y="198783"/>
            <a:ext cx="516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p. 12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90FE883A-374B-5DEE-ED60-610E76DBA499}"/>
              </a:ext>
            </a:extLst>
          </p:cNvPr>
          <p:cNvSpPr txBox="1"/>
          <p:nvPr/>
        </p:nvSpPr>
        <p:spPr>
          <a:xfrm>
            <a:off x="451816" y="1232453"/>
            <a:ext cx="40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54659EB-6E4A-273F-3E51-81033CCEA2AF}"/>
              </a:ext>
            </a:extLst>
          </p:cNvPr>
          <p:cNvSpPr txBox="1"/>
          <p:nvPr/>
        </p:nvSpPr>
        <p:spPr>
          <a:xfrm>
            <a:off x="451816" y="1796826"/>
            <a:ext cx="40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8D863367-FB1A-7C1B-48FD-CE89059F904F}"/>
              </a:ext>
            </a:extLst>
          </p:cNvPr>
          <p:cNvSpPr txBox="1"/>
          <p:nvPr/>
        </p:nvSpPr>
        <p:spPr>
          <a:xfrm>
            <a:off x="451816" y="2076137"/>
            <a:ext cx="40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A0B9CF1D-888D-C486-9F06-DBF7D6C0B322}"/>
              </a:ext>
            </a:extLst>
          </p:cNvPr>
          <p:cNvSpPr txBox="1"/>
          <p:nvPr/>
        </p:nvSpPr>
        <p:spPr>
          <a:xfrm>
            <a:off x="451816" y="2696028"/>
            <a:ext cx="40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C09AC369-E344-8370-D67B-B1DD0D59E477}"/>
              </a:ext>
            </a:extLst>
          </p:cNvPr>
          <p:cNvSpPr txBox="1"/>
          <p:nvPr/>
        </p:nvSpPr>
        <p:spPr>
          <a:xfrm>
            <a:off x="451816" y="2972228"/>
            <a:ext cx="40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C211DD5-AF1E-2773-BBB8-427DDBB194E8}"/>
              </a:ext>
            </a:extLst>
          </p:cNvPr>
          <p:cNvSpPr txBox="1"/>
          <p:nvPr/>
        </p:nvSpPr>
        <p:spPr>
          <a:xfrm>
            <a:off x="451816" y="3244112"/>
            <a:ext cx="40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D55A7DE3-5E98-E71B-A2F3-EFEB611C34E9}"/>
              </a:ext>
            </a:extLst>
          </p:cNvPr>
          <p:cNvSpPr txBox="1"/>
          <p:nvPr/>
        </p:nvSpPr>
        <p:spPr>
          <a:xfrm>
            <a:off x="451816" y="3827776"/>
            <a:ext cx="40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A9C23599-F067-1E1D-31C1-D24408A45BFF}"/>
              </a:ext>
            </a:extLst>
          </p:cNvPr>
          <p:cNvSpPr txBox="1"/>
          <p:nvPr/>
        </p:nvSpPr>
        <p:spPr>
          <a:xfrm>
            <a:off x="451816" y="4137834"/>
            <a:ext cx="40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95743C1B-D4A5-5885-E282-1E415BECD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87" y="4863765"/>
            <a:ext cx="7145166" cy="1795452"/>
          </a:xfrm>
          <a:prstGeom prst="rect">
            <a:avLst/>
          </a:prstGeom>
        </p:spPr>
      </p:pic>
      <p:sp>
        <p:nvSpPr>
          <p:cNvPr id="21" name="TekstniOkvir 20">
            <a:extLst>
              <a:ext uri="{FF2B5EF4-FFF2-40B4-BE49-F238E27FC236}">
                <a16:creationId xmlns:a16="http://schemas.microsoft.com/office/drawing/2014/main" id="{62DE3628-F7F6-9732-697B-A1BCA1757850}"/>
              </a:ext>
            </a:extLst>
          </p:cNvPr>
          <p:cNvSpPr txBox="1"/>
          <p:nvPr/>
        </p:nvSpPr>
        <p:spPr>
          <a:xfrm>
            <a:off x="7921487" y="5128591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Work in pairs.</a:t>
            </a:r>
          </a:p>
        </p:txBody>
      </p:sp>
    </p:spTree>
    <p:extLst>
      <p:ext uri="{BB962C8B-B14F-4D97-AF65-F5344CB8AC3E}">
        <p14:creationId xmlns:p14="http://schemas.microsoft.com/office/powerpoint/2010/main" val="383987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AE72FE6-9E69-1B14-892E-2DB7FBECF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24" y="1096618"/>
            <a:ext cx="7248525" cy="19812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ABED4F1-2143-C8C7-1B45-1D98199FFB25}"/>
              </a:ext>
            </a:extLst>
          </p:cNvPr>
          <p:cNvSpPr txBox="1"/>
          <p:nvPr/>
        </p:nvSpPr>
        <p:spPr>
          <a:xfrm>
            <a:off x="357809" y="198783"/>
            <a:ext cx="8060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Complete</a:t>
            </a:r>
            <a:r>
              <a:rPr lang="hr-HR" sz="2400" dirty="0"/>
              <a:t> </a:t>
            </a:r>
            <a:r>
              <a:rPr lang="hr-HR" sz="2400" dirty="0" err="1"/>
              <a:t>tasks</a:t>
            </a:r>
            <a:r>
              <a:rPr lang="hr-HR" sz="2400" dirty="0"/>
              <a:t> 6 </a:t>
            </a:r>
            <a:r>
              <a:rPr lang="hr-HR" sz="2400" dirty="0" err="1"/>
              <a:t>and</a:t>
            </a:r>
            <a:r>
              <a:rPr lang="hr-HR" sz="2400" dirty="0"/>
              <a:t> 7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workbook</a:t>
            </a:r>
            <a:r>
              <a:rPr lang="hr-HR" sz="2400" dirty="0"/>
              <a:t>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493BC8CF-5F9C-8D8B-6453-119BF555A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15" y="3598794"/>
            <a:ext cx="6181725" cy="232410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9E060F01-AD3E-8862-48AC-4410A0D8D428}"/>
              </a:ext>
            </a:extLst>
          </p:cNvPr>
          <p:cNvSpPr txBox="1"/>
          <p:nvPr/>
        </p:nvSpPr>
        <p:spPr>
          <a:xfrm>
            <a:off x="4388126" y="1948070"/>
            <a:ext cx="285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>
                <a:solidFill>
                  <a:srgbClr val="FF0000"/>
                </a:solidFill>
              </a:rPr>
              <a:t>92 – 70 = 22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E03F0BB7-9025-31E9-FC29-47AF9CEEDE26}"/>
              </a:ext>
            </a:extLst>
          </p:cNvPr>
          <p:cNvSpPr txBox="1"/>
          <p:nvPr/>
        </p:nvSpPr>
        <p:spPr>
          <a:xfrm>
            <a:off x="4355203" y="2237578"/>
            <a:ext cx="285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>
                <a:solidFill>
                  <a:srgbClr val="FF0000"/>
                </a:solidFill>
              </a:rPr>
              <a:t>6 </a:t>
            </a:r>
            <a:r>
              <a:rPr lang="hr-HR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9 = 54</a:t>
            </a:r>
            <a:endParaRPr lang="hr-HR" sz="200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3F340B0F-697B-7BF7-4D8D-D279F0186DC7}"/>
              </a:ext>
            </a:extLst>
          </p:cNvPr>
          <p:cNvSpPr txBox="1"/>
          <p:nvPr/>
        </p:nvSpPr>
        <p:spPr>
          <a:xfrm>
            <a:off x="4388126" y="2527086"/>
            <a:ext cx="285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>
                <a:solidFill>
                  <a:srgbClr val="FF0000"/>
                </a:solidFill>
              </a:rPr>
              <a:t>90 : 3 = 30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F61B7F29-1F2C-B57F-A8B3-0D05671AD871}"/>
              </a:ext>
            </a:extLst>
          </p:cNvPr>
          <p:cNvSpPr txBox="1"/>
          <p:nvPr/>
        </p:nvSpPr>
        <p:spPr>
          <a:xfrm>
            <a:off x="4716738" y="4282603"/>
            <a:ext cx="974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FBAA5887-C391-4138-206D-9FA59AC7A596}"/>
              </a:ext>
            </a:extLst>
          </p:cNvPr>
          <p:cNvSpPr txBox="1"/>
          <p:nvPr/>
        </p:nvSpPr>
        <p:spPr>
          <a:xfrm>
            <a:off x="4770161" y="4576178"/>
            <a:ext cx="974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solidFill>
                  <a:srgbClr val="FF0000"/>
                </a:solidFill>
              </a:rPr>
              <a:t>120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C0A64B6A-2848-9594-1F6C-1B5960180750}"/>
              </a:ext>
            </a:extLst>
          </p:cNvPr>
          <p:cNvSpPr txBox="1"/>
          <p:nvPr/>
        </p:nvSpPr>
        <p:spPr>
          <a:xfrm>
            <a:off x="4948444" y="4912423"/>
            <a:ext cx="974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solidFill>
                  <a:srgbClr val="FF0000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10662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AA86CD7-6063-177E-E58A-CCC7050F1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58073" cy="68580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0CF75F2C-E5A6-3609-B6BA-18D91DC4707B}"/>
              </a:ext>
            </a:extLst>
          </p:cNvPr>
          <p:cNvSpPr txBox="1"/>
          <p:nvPr/>
        </p:nvSpPr>
        <p:spPr>
          <a:xfrm>
            <a:off x="6399332" y="1680811"/>
            <a:ext cx="5681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Match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pictures</a:t>
            </a:r>
            <a:r>
              <a:rPr lang="hr-HR" sz="2400" dirty="0"/>
              <a:t> </a:t>
            </a:r>
            <a:r>
              <a:rPr lang="hr-HR" sz="2400" dirty="0" err="1"/>
              <a:t>with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correct</a:t>
            </a:r>
            <a:r>
              <a:rPr lang="hr-HR" sz="2400" dirty="0"/>
              <a:t> </a:t>
            </a:r>
            <a:r>
              <a:rPr lang="hr-HR" sz="2400" dirty="0" err="1"/>
              <a:t>sentences</a:t>
            </a:r>
            <a:r>
              <a:rPr lang="hr-HR" sz="2400" dirty="0"/>
              <a:t>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0485DA1-566F-3854-ACEF-0A3AE01D0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34" y="0"/>
            <a:ext cx="7123364" cy="6858000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4F88F7C9-3086-AB0D-F2F5-E680C3B20A7D}"/>
              </a:ext>
            </a:extLst>
          </p:cNvPr>
          <p:cNvSpPr txBox="1"/>
          <p:nvPr/>
        </p:nvSpPr>
        <p:spPr>
          <a:xfrm>
            <a:off x="3480047" y="4110362"/>
            <a:ext cx="30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5CECB311-FD5E-40D8-CB22-A5936F1DBC5D}"/>
              </a:ext>
            </a:extLst>
          </p:cNvPr>
          <p:cNvSpPr txBox="1"/>
          <p:nvPr/>
        </p:nvSpPr>
        <p:spPr>
          <a:xfrm>
            <a:off x="3480047" y="4371972"/>
            <a:ext cx="30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>
                <a:solidFill>
                  <a:srgbClr val="FF0000"/>
                </a:solidFill>
              </a:rPr>
              <a:t>1</a:t>
            </a:r>
            <a:endParaRPr lang="hr-HR" sz="2400" b="1">
              <a:solidFill>
                <a:srgbClr val="FF000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66436A50-FC81-D6A6-80F9-A90CE243DBF9}"/>
              </a:ext>
            </a:extLst>
          </p:cNvPr>
          <p:cNvSpPr txBox="1"/>
          <p:nvPr/>
        </p:nvSpPr>
        <p:spPr>
          <a:xfrm>
            <a:off x="3511376" y="4630342"/>
            <a:ext cx="30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>
                <a:solidFill>
                  <a:srgbClr val="FF0000"/>
                </a:solidFill>
              </a:rPr>
              <a:t>7</a:t>
            </a:r>
            <a:endParaRPr lang="hr-HR" sz="2400" b="1">
              <a:solidFill>
                <a:srgbClr val="FF000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233F4FF1-C435-CF97-C2F2-5BBD692E3DE2}"/>
              </a:ext>
            </a:extLst>
          </p:cNvPr>
          <p:cNvSpPr txBox="1"/>
          <p:nvPr/>
        </p:nvSpPr>
        <p:spPr>
          <a:xfrm>
            <a:off x="3409025" y="4830397"/>
            <a:ext cx="559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>
                <a:solidFill>
                  <a:srgbClr val="FF0000"/>
                </a:solidFill>
              </a:rPr>
              <a:t>10</a:t>
            </a:r>
            <a:endParaRPr lang="hr-HR" sz="2400" b="1">
              <a:solidFill>
                <a:srgbClr val="FF000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F5362A19-3360-4050-FE29-BEB4DBF6CF66}"/>
              </a:ext>
            </a:extLst>
          </p:cNvPr>
          <p:cNvSpPr txBox="1"/>
          <p:nvPr/>
        </p:nvSpPr>
        <p:spPr>
          <a:xfrm>
            <a:off x="3480047" y="5030452"/>
            <a:ext cx="30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>
                <a:solidFill>
                  <a:srgbClr val="FF0000"/>
                </a:solidFill>
              </a:rPr>
              <a:t>9</a:t>
            </a:r>
            <a:endParaRPr lang="hr-HR" sz="2400" b="1">
              <a:solidFill>
                <a:srgbClr val="FF0000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A915040-41DC-9076-BE33-371E86024B2E}"/>
              </a:ext>
            </a:extLst>
          </p:cNvPr>
          <p:cNvSpPr txBox="1"/>
          <p:nvPr/>
        </p:nvSpPr>
        <p:spPr>
          <a:xfrm>
            <a:off x="3480047" y="5246736"/>
            <a:ext cx="30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>
                <a:solidFill>
                  <a:srgbClr val="FF0000"/>
                </a:solidFill>
              </a:rPr>
              <a:t>2</a:t>
            </a:r>
            <a:endParaRPr lang="hr-HR" sz="2400" b="1">
              <a:solidFill>
                <a:srgbClr val="FF0000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9D5DCD77-8DAC-528A-930D-FBCD895A3D4A}"/>
              </a:ext>
            </a:extLst>
          </p:cNvPr>
          <p:cNvSpPr txBox="1"/>
          <p:nvPr/>
        </p:nvSpPr>
        <p:spPr>
          <a:xfrm>
            <a:off x="3409025" y="5429800"/>
            <a:ext cx="48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>
                <a:solidFill>
                  <a:srgbClr val="FF0000"/>
                </a:solidFill>
              </a:rPr>
              <a:t>11</a:t>
            </a:r>
            <a:endParaRPr lang="hr-HR" sz="2400" b="1">
              <a:solidFill>
                <a:srgbClr val="FF0000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33ED8402-0DBD-13CC-7EB0-45B676C72A06}"/>
              </a:ext>
            </a:extLst>
          </p:cNvPr>
          <p:cNvSpPr txBox="1"/>
          <p:nvPr/>
        </p:nvSpPr>
        <p:spPr>
          <a:xfrm>
            <a:off x="3471683" y="5663075"/>
            <a:ext cx="30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>
                <a:solidFill>
                  <a:srgbClr val="FF0000"/>
                </a:solidFill>
              </a:rPr>
              <a:t>6</a:t>
            </a:r>
            <a:endParaRPr lang="hr-HR" sz="2400" b="1">
              <a:solidFill>
                <a:srgbClr val="FF0000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039D986E-7B6E-E761-3975-D6B8058D6588}"/>
              </a:ext>
            </a:extLst>
          </p:cNvPr>
          <p:cNvSpPr txBox="1"/>
          <p:nvPr/>
        </p:nvSpPr>
        <p:spPr>
          <a:xfrm>
            <a:off x="3480047" y="5895588"/>
            <a:ext cx="30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>
                <a:solidFill>
                  <a:srgbClr val="FF0000"/>
                </a:solidFill>
              </a:rPr>
              <a:t>3</a:t>
            </a:r>
            <a:endParaRPr lang="hr-HR" sz="2400" b="1">
              <a:solidFill>
                <a:srgbClr val="FF0000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6A5B3EBB-3D23-F69E-5242-1E433860F124}"/>
              </a:ext>
            </a:extLst>
          </p:cNvPr>
          <p:cNvSpPr txBox="1"/>
          <p:nvPr/>
        </p:nvSpPr>
        <p:spPr>
          <a:xfrm>
            <a:off x="3480047" y="6089086"/>
            <a:ext cx="30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>
                <a:solidFill>
                  <a:srgbClr val="FF0000"/>
                </a:solidFill>
              </a:rPr>
              <a:t>8</a:t>
            </a:r>
            <a:endParaRPr lang="hr-HR" sz="2400" b="1">
              <a:solidFill>
                <a:srgbClr val="FF0000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86FCA216-6EDC-639D-C5D3-07DCC49ABE63}"/>
              </a:ext>
            </a:extLst>
          </p:cNvPr>
          <p:cNvSpPr txBox="1"/>
          <p:nvPr/>
        </p:nvSpPr>
        <p:spPr>
          <a:xfrm>
            <a:off x="3480047" y="6282584"/>
            <a:ext cx="30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>
                <a:solidFill>
                  <a:srgbClr val="FF0000"/>
                </a:solidFill>
              </a:rPr>
              <a:t>5</a:t>
            </a:r>
            <a:endParaRPr lang="hr-HR" sz="2400" b="1">
              <a:solidFill>
                <a:srgbClr val="FF0000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5E446218-F3EC-3344-6B2E-DAEB2DB2963B}"/>
              </a:ext>
            </a:extLst>
          </p:cNvPr>
          <p:cNvSpPr txBox="1"/>
          <p:nvPr/>
        </p:nvSpPr>
        <p:spPr>
          <a:xfrm>
            <a:off x="7626432" y="2931474"/>
            <a:ext cx="3534792" cy="830997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/>
              <a:t>What’s your favourite subject?</a:t>
            </a:r>
          </a:p>
        </p:txBody>
      </p:sp>
    </p:spTree>
    <p:extLst>
      <p:ext uri="{BB962C8B-B14F-4D97-AF65-F5344CB8AC3E}">
        <p14:creationId xmlns:p14="http://schemas.microsoft.com/office/powerpoint/2010/main" val="405386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F534861-D0BE-E460-F8EA-6D9D0C7B1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294" y="1927395"/>
            <a:ext cx="7334250" cy="286702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E761B061-5AA0-4161-3A32-AE42999BB800}"/>
              </a:ext>
            </a:extLst>
          </p:cNvPr>
          <p:cNvSpPr txBox="1"/>
          <p:nvPr/>
        </p:nvSpPr>
        <p:spPr>
          <a:xfrm>
            <a:off x="5609947" y="271807"/>
            <a:ext cx="4101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Music.</a:t>
            </a:r>
          </a:p>
          <a:p>
            <a:r>
              <a:rPr lang="hr-HR" sz="2400" b="1">
                <a:solidFill>
                  <a:srgbClr val="FF0000"/>
                </a:solidFill>
              </a:rPr>
              <a:t>Maths.</a:t>
            </a:r>
          </a:p>
          <a:p>
            <a:r>
              <a:rPr lang="hr-HR" sz="2400" b="1">
                <a:solidFill>
                  <a:srgbClr val="FF0000"/>
                </a:solidFill>
              </a:rPr>
              <a:t>English.</a:t>
            </a:r>
          </a:p>
        </p:txBody>
      </p:sp>
      <p:pic>
        <p:nvPicPr>
          <p:cNvPr id="8" name="09_lesson__3_mia_david_1 (1)">
            <a:hlinkClick r:id="" action="ppaction://media"/>
            <a:extLst>
              <a:ext uri="{FF2B5EF4-FFF2-40B4-BE49-F238E27FC236}">
                <a16:creationId xmlns:a16="http://schemas.microsoft.com/office/drawing/2014/main" id="{6F330D74-7ACD-4BDB-7E10-4B92675BF1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05444" y="547857"/>
            <a:ext cx="487363" cy="48736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B3082BB-CCA1-2495-8E19-E525C93FFC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2386" y="112882"/>
            <a:ext cx="5467350" cy="3629025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7D95BF4B-EC21-9CBC-1063-06D922DACE0B}"/>
              </a:ext>
            </a:extLst>
          </p:cNvPr>
          <p:cNvSpPr txBox="1"/>
          <p:nvPr/>
        </p:nvSpPr>
        <p:spPr>
          <a:xfrm>
            <a:off x="802905" y="1094615"/>
            <a:ext cx="4638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Listen</a:t>
            </a:r>
            <a:r>
              <a:rPr lang="hr-HR" sz="2400" dirty="0"/>
              <a:t> to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 </a:t>
            </a:r>
            <a:r>
              <a:rPr lang="hr-HR" sz="2400" dirty="0" err="1"/>
              <a:t>again</a:t>
            </a:r>
            <a:r>
              <a:rPr lang="hr-HR" sz="2400" dirty="0"/>
              <a:t>. Are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sentences</a:t>
            </a:r>
            <a:r>
              <a:rPr lang="hr-HR" sz="2400" dirty="0"/>
              <a:t> </a:t>
            </a:r>
            <a:r>
              <a:rPr lang="hr-HR" sz="2400" dirty="0" err="1"/>
              <a:t>true</a:t>
            </a:r>
            <a:r>
              <a:rPr lang="hr-HR" sz="2400" dirty="0"/>
              <a:t> (T) </a:t>
            </a:r>
            <a:r>
              <a:rPr lang="hr-HR" sz="2400" dirty="0" err="1"/>
              <a:t>or</a:t>
            </a:r>
            <a:r>
              <a:rPr lang="hr-HR" sz="2400" dirty="0"/>
              <a:t> </a:t>
            </a:r>
            <a:r>
              <a:rPr lang="hr-HR" sz="2400" dirty="0" err="1"/>
              <a:t>false</a:t>
            </a:r>
            <a:r>
              <a:rPr lang="hr-HR" sz="2400" dirty="0"/>
              <a:t> (F)?</a:t>
            </a:r>
          </a:p>
        </p:txBody>
      </p:sp>
      <p:pic>
        <p:nvPicPr>
          <p:cNvPr id="13" name="09_lesson__3_mia_david_1 (1)">
            <a:hlinkClick r:id="" action="ppaction://media"/>
            <a:extLst>
              <a:ext uri="{FF2B5EF4-FFF2-40B4-BE49-F238E27FC236}">
                <a16:creationId xmlns:a16="http://schemas.microsoft.com/office/drawing/2014/main" id="{49939DD8-2FAB-995C-A9E5-03349F3289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7175" y="1575974"/>
            <a:ext cx="487363" cy="487363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7DBC4BA3-6A86-7AF2-57A7-EC5623361A82}"/>
              </a:ext>
            </a:extLst>
          </p:cNvPr>
          <p:cNvSpPr txBox="1"/>
          <p:nvPr/>
        </p:nvSpPr>
        <p:spPr>
          <a:xfrm>
            <a:off x="10797231" y="1114309"/>
            <a:ext cx="39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25B5C837-35C1-3F17-BB0A-B4966DD01A57}"/>
              </a:ext>
            </a:extLst>
          </p:cNvPr>
          <p:cNvSpPr txBox="1"/>
          <p:nvPr/>
        </p:nvSpPr>
        <p:spPr>
          <a:xfrm>
            <a:off x="9513903" y="1528871"/>
            <a:ext cx="39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7A37462-F56C-2A6B-6FAC-9B4AD34A12C2}"/>
              </a:ext>
            </a:extLst>
          </p:cNvPr>
          <p:cNvSpPr txBox="1"/>
          <p:nvPr/>
        </p:nvSpPr>
        <p:spPr>
          <a:xfrm>
            <a:off x="10599703" y="1966443"/>
            <a:ext cx="39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7B0BEDA4-FFAA-7F77-F6B5-BC7D4CECF9DC}"/>
              </a:ext>
            </a:extLst>
          </p:cNvPr>
          <p:cNvSpPr txBox="1"/>
          <p:nvPr/>
        </p:nvSpPr>
        <p:spPr>
          <a:xfrm>
            <a:off x="10344680" y="2356912"/>
            <a:ext cx="39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1B22599E-544F-9D3E-A5D9-4BCC1C328570}"/>
              </a:ext>
            </a:extLst>
          </p:cNvPr>
          <p:cNvSpPr txBox="1"/>
          <p:nvPr/>
        </p:nvSpPr>
        <p:spPr>
          <a:xfrm>
            <a:off x="9247039" y="2761275"/>
            <a:ext cx="39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92C352ED-2838-C7C3-505C-8347BC7E242A}"/>
              </a:ext>
            </a:extLst>
          </p:cNvPr>
          <p:cNvSpPr txBox="1"/>
          <p:nvPr/>
        </p:nvSpPr>
        <p:spPr>
          <a:xfrm>
            <a:off x="8695724" y="3130074"/>
            <a:ext cx="39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T</a:t>
            </a:r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id="{9100A274-1B20-EC56-864C-4842C5F97B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777076"/>
            <a:ext cx="6619875" cy="3009900"/>
          </a:xfrm>
          <a:prstGeom prst="rect">
            <a:avLst/>
          </a:prstGeom>
        </p:spPr>
      </p:pic>
      <p:sp>
        <p:nvSpPr>
          <p:cNvPr id="22" name="TekstniOkvir 21">
            <a:extLst>
              <a:ext uri="{FF2B5EF4-FFF2-40B4-BE49-F238E27FC236}">
                <a16:creationId xmlns:a16="http://schemas.microsoft.com/office/drawing/2014/main" id="{D288F1FE-ABFC-2E8D-43BA-4D4250F7C1F4}"/>
              </a:ext>
            </a:extLst>
          </p:cNvPr>
          <p:cNvSpPr txBox="1"/>
          <p:nvPr/>
        </p:nvSpPr>
        <p:spPr>
          <a:xfrm>
            <a:off x="7142628" y="5033639"/>
            <a:ext cx="423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Work in pairs. Ask and answer the questions.</a:t>
            </a:r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id="{D47039BC-D418-F876-AE39-E0200F902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430" y="2122257"/>
            <a:ext cx="9698930" cy="3791400"/>
          </a:xfrm>
          <a:prstGeom prst="rect">
            <a:avLst/>
          </a:prstGeom>
        </p:spPr>
      </p:pic>
      <p:sp>
        <p:nvSpPr>
          <p:cNvPr id="25" name="TekstniOkvir 24">
            <a:extLst>
              <a:ext uri="{FF2B5EF4-FFF2-40B4-BE49-F238E27FC236}">
                <a16:creationId xmlns:a16="http://schemas.microsoft.com/office/drawing/2014/main" id="{4BB783D5-644A-24C7-C1C7-0341EB72AE72}"/>
              </a:ext>
            </a:extLst>
          </p:cNvPr>
          <p:cNvSpPr txBox="1"/>
          <p:nvPr/>
        </p:nvSpPr>
        <p:spPr>
          <a:xfrm>
            <a:off x="943946" y="489020"/>
            <a:ext cx="8994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 </a:t>
            </a:r>
            <a:r>
              <a:rPr lang="hr-HR" sz="2400" dirty="0" err="1"/>
              <a:t>out</a:t>
            </a:r>
            <a:r>
              <a:rPr lang="hr-HR" sz="2400" dirty="0"/>
              <a:t> </a:t>
            </a:r>
            <a:r>
              <a:rPr lang="hr-HR" sz="2400" dirty="0" err="1"/>
              <a:t>loud</a:t>
            </a:r>
            <a:r>
              <a:rPr lang="hr-H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0883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8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28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uiExpand="1" build="allAtOnce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2" grpId="0"/>
      <p:bldP spid="22" grpId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6AD30E8-DA47-DE57-58D2-9BBEBDC57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81800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A1B024BE-6D5E-6536-8EB7-2C1016CAF0E6}"/>
              </a:ext>
            </a:extLst>
          </p:cNvPr>
          <p:cNvSpPr txBox="1"/>
          <p:nvPr/>
        </p:nvSpPr>
        <p:spPr>
          <a:xfrm>
            <a:off x="5374295" y="311508"/>
            <a:ext cx="5387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p. 10</a:t>
            </a:r>
          </a:p>
          <a:p>
            <a:r>
              <a:rPr lang="hr-HR" sz="2400" dirty="0"/>
              <a:t> 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A7910C8-4023-0EEB-1EFD-8CD79A97B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95594"/>
            <a:ext cx="10515600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9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CDC675C-CA65-BE2A-6507-5D5AEA4C5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19" y="231085"/>
            <a:ext cx="10934700" cy="42291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F4C89C1-A3B6-B551-A498-FEB84E311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440" y="2961861"/>
            <a:ext cx="1462106" cy="126972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73A54D85-3205-CE52-1CAA-91C167D0B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739" y="2920339"/>
            <a:ext cx="1385266" cy="129048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05AEEE90-B9DC-63FF-A9F7-76C8C6307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4267" y="2810083"/>
            <a:ext cx="1183166" cy="1421502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3BD4AA15-0152-651A-BB70-5161A86FCF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1695" y="2961861"/>
            <a:ext cx="1531617" cy="1128167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9DB9C897-CA1E-7A13-2193-624DE3B5BD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3117" y="2961861"/>
            <a:ext cx="1580359" cy="1187159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261728FE-7FBE-EBC9-2AE5-ABFF3BF0DC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529" y="1519652"/>
            <a:ext cx="10277475" cy="3438525"/>
          </a:xfrm>
          <a:prstGeom prst="rect">
            <a:avLst/>
          </a:prstGeom>
        </p:spPr>
      </p:pic>
      <p:sp>
        <p:nvSpPr>
          <p:cNvPr id="18" name="TekstniOkvir 17">
            <a:extLst>
              <a:ext uri="{FF2B5EF4-FFF2-40B4-BE49-F238E27FC236}">
                <a16:creationId xmlns:a16="http://schemas.microsoft.com/office/drawing/2014/main" id="{7F046A98-6215-F9CC-E542-D70858BB9AF8}"/>
              </a:ext>
            </a:extLst>
          </p:cNvPr>
          <p:cNvSpPr txBox="1"/>
          <p:nvPr/>
        </p:nvSpPr>
        <p:spPr>
          <a:xfrm>
            <a:off x="1074313" y="981489"/>
            <a:ext cx="6100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Write about your timetable.</a:t>
            </a:r>
          </a:p>
        </p:txBody>
      </p:sp>
      <p:pic>
        <p:nvPicPr>
          <p:cNvPr id="19" name="Picture 2" descr="Vidi izvornu sliku">
            <a:hlinkClick r:id="rId9"/>
            <a:extLst>
              <a:ext uri="{FF2B5EF4-FFF2-40B4-BE49-F238E27FC236}">
                <a16:creationId xmlns:a16="http://schemas.microsoft.com/office/drawing/2014/main" id="{08320A43-7FE3-9B5A-3D4F-5FA34216D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96" y="5126267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kstniOkvir 20">
            <a:extLst>
              <a:ext uri="{FF2B5EF4-FFF2-40B4-BE49-F238E27FC236}">
                <a16:creationId xmlns:a16="http://schemas.microsoft.com/office/drawing/2014/main" id="{240AAD6E-DCDC-4418-F737-2DE3C458732E}"/>
              </a:ext>
            </a:extLst>
          </p:cNvPr>
          <p:cNvSpPr txBox="1"/>
          <p:nvPr/>
        </p:nvSpPr>
        <p:spPr>
          <a:xfrm>
            <a:off x="4221535" y="5004647"/>
            <a:ext cx="73725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/>
              <a:t>Play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learn</a:t>
            </a:r>
            <a:r>
              <a:rPr lang="hr-HR" sz="2400" dirty="0"/>
              <a:t>:</a:t>
            </a:r>
            <a:endParaRPr lang="hr-HR" sz="2400" i="1" dirty="0"/>
          </a:p>
          <a:p>
            <a:endParaRPr lang="hr-HR" sz="2000" i="1" dirty="0"/>
          </a:p>
          <a:p>
            <a:pPr algn="ctr"/>
            <a:r>
              <a:rPr lang="hr-HR" sz="2000" dirty="0">
                <a:hlinkClick r:id="rId11"/>
              </a:rPr>
              <a:t>https://www.e-sfera.hr/dodatni-digitalni-sadrzaji/5e54a404-5f3d-4bd2-aec7-74826026281a/</a:t>
            </a:r>
            <a:r>
              <a:rPr lang="hr-H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917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CF0462A6-7FDC-58C3-1650-5264F57B158F}"/>
              </a:ext>
            </a:extLst>
          </p:cNvPr>
          <p:cNvSpPr txBox="1"/>
          <p:nvPr/>
        </p:nvSpPr>
        <p:spPr>
          <a:xfrm>
            <a:off x="5340626" y="1344014"/>
            <a:ext cx="1510747" cy="52322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800"/>
              <a:t>Numbers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B9CC8BE4-0B80-0B79-0C7B-C6540A553306}"/>
              </a:ext>
            </a:extLst>
          </p:cNvPr>
          <p:cNvSpPr txBox="1"/>
          <p:nvPr/>
        </p:nvSpPr>
        <p:spPr>
          <a:xfrm>
            <a:off x="2383734" y="416624"/>
            <a:ext cx="8935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When / Where do you use numbers in your everyday life?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70B83A58-3832-1080-1D58-4FD066F514F5}"/>
              </a:ext>
            </a:extLst>
          </p:cNvPr>
          <p:cNvSpPr txBox="1"/>
          <p:nvPr/>
        </p:nvSpPr>
        <p:spPr>
          <a:xfrm>
            <a:off x="9470335" y="1279503"/>
            <a:ext cx="1182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dates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4DB3FAF-413A-F95E-8208-6CDC74E7E8A9}"/>
              </a:ext>
            </a:extLst>
          </p:cNvPr>
          <p:cNvSpPr txBox="1"/>
          <p:nvPr/>
        </p:nvSpPr>
        <p:spPr>
          <a:xfrm>
            <a:off x="3160643" y="1594413"/>
            <a:ext cx="1182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money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7A13CE58-3159-ABDF-2D8B-04AB0BFBF54F}"/>
              </a:ext>
            </a:extLst>
          </p:cNvPr>
          <p:cNvSpPr txBox="1"/>
          <p:nvPr/>
        </p:nvSpPr>
        <p:spPr>
          <a:xfrm>
            <a:off x="4398066" y="2024938"/>
            <a:ext cx="1336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shopping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9462B30-EEA6-944D-4FBD-60F023013705}"/>
              </a:ext>
            </a:extLst>
          </p:cNvPr>
          <p:cNvSpPr txBox="1"/>
          <p:nvPr/>
        </p:nvSpPr>
        <p:spPr>
          <a:xfrm>
            <a:off x="6006547" y="2028251"/>
            <a:ext cx="2759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telephone numbers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3C80E6C0-F0F9-5C5E-1E47-72870CCDC480}"/>
              </a:ext>
            </a:extLst>
          </p:cNvPr>
          <p:cNvSpPr txBox="1"/>
          <p:nvPr/>
        </p:nvSpPr>
        <p:spPr>
          <a:xfrm>
            <a:off x="8439978" y="1586706"/>
            <a:ext cx="1182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maths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E833DE41-A015-02DF-1047-0331DEF09AA6}"/>
              </a:ext>
            </a:extLst>
          </p:cNvPr>
          <p:cNvSpPr txBox="1"/>
          <p:nvPr/>
        </p:nvSpPr>
        <p:spPr>
          <a:xfrm>
            <a:off x="3998844" y="1132748"/>
            <a:ext cx="1182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school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0A1BD71F-1106-54E5-5AF2-508480F0953B}"/>
              </a:ext>
            </a:extLst>
          </p:cNvPr>
          <p:cNvSpPr txBox="1"/>
          <p:nvPr/>
        </p:nvSpPr>
        <p:spPr>
          <a:xfrm>
            <a:off x="7409621" y="1124202"/>
            <a:ext cx="1182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years</a:t>
            </a:r>
          </a:p>
        </p:txBody>
      </p:sp>
      <p:pic>
        <p:nvPicPr>
          <p:cNvPr id="3" name="Picture 2" descr="A pile of white dominoes&#10;&#10;Description automatically generated with low confidence">
            <a:extLst>
              <a:ext uri="{FF2B5EF4-FFF2-40B4-BE49-F238E27FC236}">
                <a16:creationId xmlns:a16="http://schemas.microsoft.com/office/drawing/2014/main" id="{FD237C30-6153-B941-C7CA-887B1ED72E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" t="20648" r="-1178" b="3135"/>
          <a:stretch/>
        </p:blipFill>
        <p:spPr>
          <a:xfrm>
            <a:off x="1696435" y="2552265"/>
            <a:ext cx="8799128" cy="431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7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FDD55A22-0CC8-15D0-E4F0-811BD5703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53" y="1402709"/>
            <a:ext cx="7526847" cy="3815333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580398E8-249A-ACBD-1F11-507AD8F70549}"/>
              </a:ext>
            </a:extLst>
          </p:cNvPr>
          <p:cNvSpPr/>
          <p:nvPr/>
        </p:nvSpPr>
        <p:spPr>
          <a:xfrm>
            <a:off x="5754757" y="1402709"/>
            <a:ext cx="2355573" cy="14895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9A0A1838-CF0F-04F1-C3CE-67B0DEAC36D0}"/>
              </a:ext>
            </a:extLst>
          </p:cNvPr>
          <p:cNvSpPr txBox="1"/>
          <p:nvPr/>
        </p:nvSpPr>
        <p:spPr>
          <a:xfrm>
            <a:off x="8517835" y="481256"/>
            <a:ext cx="10336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21 </a:t>
            </a:r>
            <a:r>
              <a:rPr lang="hr-HR" sz="2400">
                <a:sym typeface="Wingdings" panose="05000000000000000000" pitchFamily="2" charset="2"/>
              </a:rPr>
              <a:t></a:t>
            </a:r>
          </a:p>
          <a:p>
            <a:r>
              <a:rPr lang="hr-HR" sz="2400">
                <a:sym typeface="Wingdings" panose="05000000000000000000" pitchFamily="2" charset="2"/>
              </a:rPr>
              <a:t>22 </a:t>
            </a:r>
          </a:p>
          <a:p>
            <a:r>
              <a:rPr lang="hr-HR" sz="2400">
                <a:sym typeface="Wingdings" panose="05000000000000000000" pitchFamily="2" charset="2"/>
              </a:rPr>
              <a:t>23 </a:t>
            </a:r>
          </a:p>
          <a:p>
            <a:r>
              <a:rPr lang="hr-HR" sz="2400">
                <a:sym typeface="Wingdings" panose="05000000000000000000" pitchFamily="2" charset="2"/>
              </a:rPr>
              <a:t>…</a:t>
            </a:r>
            <a:endParaRPr lang="hr-HR" sz="240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E6926D1D-C2EF-BD91-5B91-8903AD45B782}"/>
              </a:ext>
            </a:extLst>
          </p:cNvPr>
          <p:cNvSpPr txBox="1"/>
          <p:nvPr/>
        </p:nvSpPr>
        <p:spPr>
          <a:xfrm>
            <a:off x="9412357" y="481255"/>
            <a:ext cx="2066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twenty - one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D1220FF3-1B5A-A743-8EA2-56176C343585}"/>
              </a:ext>
            </a:extLst>
          </p:cNvPr>
          <p:cNvSpPr txBox="1"/>
          <p:nvPr/>
        </p:nvSpPr>
        <p:spPr>
          <a:xfrm>
            <a:off x="9412356" y="870464"/>
            <a:ext cx="2066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twenty - two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2273ABF8-0FBF-9FB4-B7A5-D1FB29918530}"/>
              </a:ext>
            </a:extLst>
          </p:cNvPr>
          <p:cNvSpPr txBox="1"/>
          <p:nvPr/>
        </p:nvSpPr>
        <p:spPr>
          <a:xfrm>
            <a:off x="9431603" y="1229857"/>
            <a:ext cx="2066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twenty - three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57588C81-B259-0C6C-A2BB-C00588F60706}"/>
              </a:ext>
            </a:extLst>
          </p:cNvPr>
          <p:cNvSpPr txBox="1"/>
          <p:nvPr/>
        </p:nvSpPr>
        <p:spPr>
          <a:xfrm>
            <a:off x="7066721" y="3287678"/>
            <a:ext cx="4601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/>
          </a:p>
          <a:p>
            <a:endParaRPr lang="hr-HR" sz="2400" dirty="0"/>
          </a:p>
          <a:p>
            <a:r>
              <a:rPr lang="hr-HR" sz="2400" dirty="0" err="1"/>
              <a:t>Odd</a:t>
            </a:r>
            <a:r>
              <a:rPr lang="hr-HR" sz="2400" dirty="0"/>
              <a:t> </a:t>
            </a:r>
            <a:r>
              <a:rPr lang="hr-HR" sz="2400" dirty="0" err="1"/>
              <a:t>numbers</a:t>
            </a:r>
            <a:r>
              <a:rPr lang="hr-HR" sz="2400" dirty="0"/>
              <a:t> </a:t>
            </a:r>
            <a:r>
              <a:rPr lang="hr-HR" sz="2400" dirty="0">
                <a:sym typeface="Wingdings" panose="05000000000000000000" pitchFamily="2" charset="2"/>
              </a:rPr>
              <a:t></a:t>
            </a:r>
          </a:p>
          <a:p>
            <a:r>
              <a:rPr lang="hr-HR" sz="2400" dirty="0" err="1">
                <a:sym typeface="Wingdings" panose="05000000000000000000" pitchFamily="2" charset="2"/>
              </a:rPr>
              <a:t>Even</a:t>
            </a:r>
            <a:r>
              <a:rPr lang="hr-HR" sz="2400" dirty="0">
                <a:sym typeface="Wingdings" panose="05000000000000000000" pitchFamily="2" charset="2"/>
              </a:rPr>
              <a:t> </a:t>
            </a:r>
            <a:r>
              <a:rPr lang="hr-HR" sz="2400" dirty="0" err="1">
                <a:sym typeface="Wingdings" panose="05000000000000000000" pitchFamily="2" charset="2"/>
              </a:rPr>
              <a:t>numbers</a:t>
            </a:r>
            <a:r>
              <a:rPr lang="hr-HR" sz="2400" dirty="0">
                <a:sym typeface="Wingdings" panose="05000000000000000000" pitchFamily="2" charset="2"/>
              </a:rPr>
              <a:t> </a:t>
            </a:r>
            <a:endParaRPr lang="hr-HR" sz="2400" dirty="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1AC085BD-604A-CF2F-E022-32CB5E7682B9}"/>
              </a:ext>
            </a:extLst>
          </p:cNvPr>
          <p:cNvSpPr txBox="1"/>
          <p:nvPr/>
        </p:nvSpPr>
        <p:spPr>
          <a:xfrm>
            <a:off x="9367630" y="3989098"/>
            <a:ext cx="239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Neparni brojevi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932AE161-5247-AC53-5EA8-BB7F9FC55752}"/>
              </a:ext>
            </a:extLst>
          </p:cNvPr>
          <p:cNvSpPr txBox="1"/>
          <p:nvPr/>
        </p:nvSpPr>
        <p:spPr>
          <a:xfrm>
            <a:off x="9412356" y="4395559"/>
            <a:ext cx="239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Parni brojevi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D23DB3CB-9FB0-6BC3-B47A-CBC1FE01923C}"/>
              </a:ext>
            </a:extLst>
          </p:cNvPr>
          <p:cNvSpPr txBox="1"/>
          <p:nvPr/>
        </p:nvSpPr>
        <p:spPr>
          <a:xfrm>
            <a:off x="386553" y="5705061"/>
            <a:ext cx="9612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Are the following numbers odd or even?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2B4804A8-3D66-A064-06F5-AB6E5D2822AD}"/>
              </a:ext>
            </a:extLst>
          </p:cNvPr>
          <p:cNvSpPr txBox="1"/>
          <p:nvPr/>
        </p:nvSpPr>
        <p:spPr>
          <a:xfrm>
            <a:off x="632987" y="6192078"/>
            <a:ext cx="377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/>
              <a:t>5</a:t>
            </a:r>
            <a:endParaRPr lang="hr-HR" b="1"/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3C09A6FE-7221-AB85-5606-2EFC801306F6}"/>
              </a:ext>
            </a:extLst>
          </p:cNvPr>
          <p:cNvSpPr txBox="1"/>
          <p:nvPr/>
        </p:nvSpPr>
        <p:spPr>
          <a:xfrm>
            <a:off x="1450483" y="6198703"/>
            <a:ext cx="586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/>
              <a:t>18</a:t>
            </a:r>
            <a:endParaRPr lang="hr-HR" b="1"/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E9E982A0-9CC8-9D07-BA62-D00D3BCCD758}"/>
              </a:ext>
            </a:extLst>
          </p:cNvPr>
          <p:cNvSpPr txBox="1"/>
          <p:nvPr/>
        </p:nvSpPr>
        <p:spPr>
          <a:xfrm>
            <a:off x="2510239" y="6198704"/>
            <a:ext cx="496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/>
              <a:t>64</a:t>
            </a:r>
            <a:endParaRPr lang="hr-HR" b="1"/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982CC617-ED9B-7CAC-07F3-7FDD27913F80}"/>
              </a:ext>
            </a:extLst>
          </p:cNvPr>
          <p:cNvSpPr txBox="1"/>
          <p:nvPr/>
        </p:nvSpPr>
        <p:spPr>
          <a:xfrm>
            <a:off x="3913727" y="6190572"/>
            <a:ext cx="496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/>
              <a:t>23</a:t>
            </a:r>
            <a:endParaRPr lang="hr-HR" b="1"/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CEF8E459-CE34-DBD2-F65D-22163ED1EBAD}"/>
              </a:ext>
            </a:extLst>
          </p:cNvPr>
          <p:cNvSpPr txBox="1"/>
          <p:nvPr/>
        </p:nvSpPr>
        <p:spPr>
          <a:xfrm>
            <a:off x="5201674" y="6198704"/>
            <a:ext cx="685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/>
              <a:t>100</a:t>
            </a:r>
            <a:endParaRPr lang="hr-HR" b="1"/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F2258048-5D6A-721A-D3EA-8AE61F24ED1B}"/>
              </a:ext>
            </a:extLst>
          </p:cNvPr>
          <p:cNvSpPr txBox="1"/>
          <p:nvPr/>
        </p:nvSpPr>
        <p:spPr>
          <a:xfrm>
            <a:off x="6720703" y="6169188"/>
            <a:ext cx="496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/>
              <a:t>95</a:t>
            </a:r>
            <a:endParaRPr lang="hr-HR" b="1"/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CAF02EF3-B5CA-FFA6-3DB4-C48F8A8612D0}"/>
              </a:ext>
            </a:extLst>
          </p:cNvPr>
          <p:cNvSpPr txBox="1"/>
          <p:nvPr/>
        </p:nvSpPr>
        <p:spPr>
          <a:xfrm>
            <a:off x="8057517" y="6190572"/>
            <a:ext cx="496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/>
              <a:t>87</a:t>
            </a:r>
            <a:endParaRPr lang="hr-HR" b="1"/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A5603A09-0099-CD15-8B7C-13247E05821E}"/>
              </a:ext>
            </a:extLst>
          </p:cNvPr>
          <p:cNvSpPr txBox="1"/>
          <p:nvPr/>
        </p:nvSpPr>
        <p:spPr>
          <a:xfrm>
            <a:off x="9219763" y="6145911"/>
            <a:ext cx="496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/>
              <a:t>29</a:t>
            </a:r>
            <a:endParaRPr lang="hr-HR" b="1"/>
          </a:p>
        </p:txBody>
      </p:sp>
      <p:pic>
        <p:nvPicPr>
          <p:cNvPr id="28" name="Slika 27">
            <a:extLst>
              <a:ext uri="{FF2B5EF4-FFF2-40B4-BE49-F238E27FC236}">
                <a16:creationId xmlns:a16="http://schemas.microsoft.com/office/drawing/2014/main" id="{EE9F3B0A-3098-40DF-B91B-F047FC882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70" y="5647088"/>
            <a:ext cx="946785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3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1"/>
      <p:bldP spid="20" grpId="1"/>
      <p:bldP spid="21" grpId="1"/>
      <p:bldP spid="22" grpId="1"/>
      <p:bldP spid="23" grpId="1"/>
      <p:bldP spid="24" grpId="1"/>
      <p:bldP spid="25" grpId="1"/>
      <p:bldP spid="2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F4D8946-166F-50B7-69F7-1A3990022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24" y="902390"/>
            <a:ext cx="10982325" cy="310515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6F576AF3-08F0-57F2-8FED-4E629229EF23}"/>
              </a:ext>
            </a:extLst>
          </p:cNvPr>
          <p:cNvSpPr txBox="1"/>
          <p:nvPr/>
        </p:nvSpPr>
        <p:spPr>
          <a:xfrm>
            <a:off x="4293704" y="4648345"/>
            <a:ext cx="76133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hr-HR" sz="2400" dirty="0" err="1"/>
              <a:t>Learn</a:t>
            </a:r>
            <a:r>
              <a:rPr lang="hr-HR" sz="2400" dirty="0"/>
              <a:t> more:</a:t>
            </a:r>
            <a:endParaRPr lang="hr-HR" sz="2400" i="1" dirty="0"/>
          </a:p>
          <a:p>
            <a:pPr algn="ctr"/>
            <a:r>
              <a:rPr lang="hr-HR" sz="2000" dirty="0">
                <a:hlinkClick r:id="rId3"/>
              </a:rPr>
              <a:t>https://www.e-sfera.hr/dodatni-digitalni-sadrzaji/5e54a404-5f3d-4bd2-aec7-74826026281a/</a:t>
            </a:r>
            <a:r>
              <a:rPr lang="hr-HR" sz="2000" dirty="0"/>
              <a:t> </a:t>
            </a:r>
          </a:p>
        </p:txBody>
      </p:sp>
      <p:pic>
        <p:nvPicPr>
          <p:cNvPr id="9" name="Picture 2" descr="Vidi izvornu sliku">
            <a:hlinkClick r:id="rId4"/>
            <a:extLst>
              <a:ext uri="{FF2B5EF4-FFF2-40B4-BE49-F238E27FC236}">
                <a16:creationId xmlns:a16="http://schemas.microsoft.com/office/drawing/2014/main" id="{CC5FB826-FBBD-23EA-6676-C9008D1B8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91" y="4530847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43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01A79DD-DCD9-DC26-A9E9-9E2E57AB6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85" y="1888227"/>
            <a:ext cx="10906125" cy="250507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03BCB303-6B27-277A-C6D9-BCC95F480779}"/>
              </a:ext>
            </a:extLst>
          </p:cNvPr>
          <p:cNvSpPr txBox="1"/>
          <p:nvPr/>
        </p:nvSpPr>
        <p:spPr>
          <a:xfrm>
            <a:off x="586409" y="1066016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Complete the tasks and check how much you have learnt.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75435E03-94B8-1BDF-D05C-023A9AD94614}"/>
              </a:ext>
            </a:extLst>
          </p:cNvPr>
          <p:cNvSpPr txBox="1"/>
          <p:nvPr/>
        </p:nvSpPr>
        <p:spPr>
          <a:xfrm>
            <a:off x="586409" y="243805"/>
            <a:ext cx="6062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p. 11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EE30B8A4-B651-6FED-25D8-F7F3DE564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731" y="377687"/>
            <a:ext cx="6774599" cy="572845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00EC6D76-7E31-3BFE-07A4-EF449F244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6736" y="829413"/>
            <a:ext cx="5163490" cy="514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3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471</Words>
  <Application>Microsoft Office PowerPoint</Application>
  <PresentationFormat>Widescreen</PresentationFormat>
  <Paragraphs>121</Paragraphs>
  <Slides>16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Tema sustava Office</vt:lpstr>
      <vt:lpstr>UNIT 1: Time for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Time for school</dc:title>
  <dc:creator>Marina Komadina</dc:creator>
  <cp:lastModifiedBy>Sanja Ivoš</cp:lastModifiedBy>
  <cp:revision>18</cp:revision>
  <dcterms:created xsi:type="dcterms:W3CDTF">2022-09-17T10:21:00Z</dcterms:created>
  <dcterms:modified xsi:type="dcterms:W3CDTF">2022-09-26T08:34:04Z</dcterms:modified>
</cp:coreProperties>
</file>